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83" r:id="rId4"/>
    <p:sldId id="310" r:id="rId5"/>
    <p:sldId id="294" r:id="rId6"/>
    <p:sldId id="308" r:id="rId7"/>
    <p:sldId id="304" r:id="rId8"/>
    <p:sldId id="307" r:id="rId9"/>
    <p:sldId id="305" r:id="rId10"/>
    <p:sldId id="309" r:id="rId11"/>
    <p:sldId id="258" r:id="rId12"/>
    <p:sldId id="312" r:id="rId13"/>
    <p:sldId id="313" r:id="rId14"/>
    <p:sldId id="311" r:id="rId15"/>
    <p:sldId id="263" r:id="rId16"/>
    <p:sldId id="264" r:id="rId17"/>
    <p:sldId id="265" r:id="rId18"/>
    <p:sldId id="259" r:id="rId19"/>
    <p:sldId id="260" r:id="rId20"/>
    <p:sldId id="261" r:id="rId2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4" autoAdjust="0"/>
    <p:restoredTop sz="94660"/>
  </p:normalViewPr>
  <p:slideViewPr>
    <p:cSldViewPr snapToGrid="0">
      <p:cViewPr varScale="1">
        <p:scale>
          <a:sx n="84" d="100"/>
          <a:sy n="84" d="100"/>
        </p:scale>
        <p:origin x="58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E19E3E-2DA8-3B49-92FE-9A84E698785C}" type="datetimeFigureOut">
              <a:rPr lang="nl-NL" smtClean="0"/>
              <a:t>5-10-2023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297DD-2CCB-B244-908E-9B7DACAF68E3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4910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F5A01-15AD-A14D-B88A-AC1C2A1CF1B5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5858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''Welkom Weten – 5 oktober 2021</a:t>
            </a:r>
          </a:p>
          <a:p>
            <a:r>
              <a:rPr lang="nl-NL" dirty="0"/>
              <a:t>
Welkom Weten – 5 oktober 2021</a:t>
            </a:r>
          </a:p>
          <a:p>
            <a:r>
              <a:rPr lang="nl-NL" dirty="0"/>
              <a:t>
Welkom Weten - Amersfoort, 5-10-2023''len: geldt voor ALLE mensen, hoe logisch dat ook klinkt</a:t>
            </a:r>
          </a:p>
          <a:p>
            <a:pPr marL="171450" indent="-171450">
              <a:buFontTx/>
              <a:buChar char="-"/>
            </a:pPr>
            <a:r>
              <a:rPr lang="nl-NL" dirty="0" err="1"/>
              <a:t>Disability</a:t>
            </a:r>
            <a:r>
              <a:rPr lang="nl-NL" dirty="0"/>
              <a:t> gemeenschap is zeer divers, net als de mensheid</a:t>
            </a:r>
          </a:p>
          <a:p>
            <a:pPr marL="171450" indent="-171450">
              <a:buFontTx/>
              <a:buChar char="-"/>
            </a:pPr>
            <a:r>
              <a:rPr lang="nl-NL" dirty="0" err="1"/>
              <a:t>Disabilty</a:t>
            </a:r>
            <a:r>
              <a:rPr lang="nl-NL" dirty="0"/>
              <a:t> </a:t>
            </a:r>
            <a:r>
              <a:rPr lang="nl-NL" dirty="0" err="1"/>
              <a:t>pride</a:t>
            </a:r>
            <a:r>
              <a:rPr lang="nl-NL" dirty="0"/>
              <a:t> </a:t>
            </a:r>
            <a:r>
              <a:rPr lang="nl-NL" dirty="0" err="1"/>
              <a:t>vgl</a:t>
            </a:r>
            <a:r>
              <a:rPr lang="nl-NL" dirty="0"/>
              <a:t> andere </a:t>
            </a:r>
            <a:r>
              <a:rPr lang="nl-NL" dirty="0" err="1"/>
              <a:t>prides</a:t>
            </a:r>
            <a:r>
              <a:rPr lang="nl-NL" baseline="0" dirty="0"/>
              <a:t> -&gt; terminologie: gender, ras, afkomst neutrale termen, </a:t>
            </a:r>
            <a:r>
              <a:rPr lang="nl-NL" baseline="0" dirty="0" err="1"/>
              <a:t>ability</a:t>
            </a:r>
            <a:r>
              <a:rPr lang="nl-NL" baseline="0" dirty="0"/>
              <a:t>?</a:t>
            </a:r>
          </a:p>
          <a:p>
            <a:pPr marL="171450" indent="-171450">
              <a:buFontTx/>
              <a:buChar char="-"/>
            </a:pPr>
            <a:r>
              <a:rPr lang="nl-NL" baseline="0" dirty="0"/>
              <a:t>Pijn en vermoeidheid: onderdeel van het menselijke bestaan, niet voorbehouden aan specifieke groepen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F5A01-15AD-A14D-B88A-AC1C2A1CF1B5}" type="slidenum">
              <a:rPr lang="nl-NL" smtClean="0"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37332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Bij de 7 vinkjes ontbrak: </a:t>
            </a:r>
            <a:r>
              <a:rPr lang="nl-NL" dirty="0" err="1"/>
              <a:t>able-bodied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2F5A01-15AD-A14D-B88A-AC1C2A1CF1B5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56007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/>
              <a:t>BAB: Buitengewoon Actief Brein (neurodiversiteit, autisme)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F5A01-15AD-A14D-B88A-AC1C2A1CF1B5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4258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/>
              <a:t>Vgl. kinderopvangtoeslag-affaire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F5A01-15AD-A14D-B88A-AC1C2A1CF1B5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828080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baseline="0" dirty="0"/>
              <a:t>Vgl. kinderopvangtoeslag-affaire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2F5A01-15AD-A14D-B88A-AC1C2A1CF1B5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987690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AC1017-C1E0-3B5E-0770-24020E93F4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EAF5F0BD-AF69-D459-D1B2-8D1028F900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357D71A-9985-9B0D-629A-F93B67BE01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2AD1-35E2-446D-96DB-FF6CF7E1F9E9}" type="datetimeFigureOut">
              <a:rPr lang="nl-NL" smtClean="0"/>
              <a:t>5-10-2023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1913D74-7BE0-B294-2F0A-05DAADC00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07FE497-BA0C-5D7D-F0C0-371EF0611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1AB-3C2F-43D1-BD8B-1AE99D86D0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19966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2BEF18A-81B2-06B7-9D6D-1D2B5F3A2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7C47096-ABD1-AFCC-B134-38C4C5AB63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F5C25EC-2E9A-E94C-3CD2-C9855C2E0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2AD1-35E2-446D-96DB-FF6CF7E1F9E9}" type="datetimeFigureOut">
              <a:rPr lang="nl-NL" smtClean="0"/>
              <a:t>5-10-2023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29F44D3F-3008-3A76-AE6D-54283E0EB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F55B9934-948F-4818-A2E9-D25E40A10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1AB-3C2F-43D1-BD8B-1AE99D86D0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834488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A3A409CA-9032-5FCA-CD3B-C7792F8B04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0CA5E2A8-3F44-43CC-F86D-B4FC721574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FF43080-95A8-5EAA-59AA-81AA4F53F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2AD1-35E2-446D-96DB-FF6CF7E1F9E9}" type="datetimeFigureOut">
              <a:rPr lang="nl-NL" smtClean="0"/>
              <a:t>5-10-2023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5CA7FA2-6E20-186B-CF7D-AAD9EA9C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E837D98-341C-BDA4-F18E-9118CD2F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1AB-3C2F-43D1-BD8B-1AE99D86D0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3466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nge Titeldia Zonder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voedsel&#10;&#10;Automatisch gegenereerde beschrijving">
            <a:extLst>
              <a:ext uri="{FF2B5EF4-FFF2-40B4-BE49-F238E27FC236}">
                <a16:creationId xmlns:a16="http://schemas.microsoft.com/office/drawing/2014/main" id="{BA71987A-3FC2-4609-9E28-F5F5C98315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4743" t="4030" r="76559" b="84849"/>
          <a:stretch/>
        </p:blipFill>
        <p:spPr>
          <a:xfrm>
            <a:off x="8910893" y="293528"/>
            <a:ext cx="2937188" cy="982662"/>
          </a:xfrm>
          <a:prstGeom prst="rect">
            <a:avLst/>
          </a:prstGeom>
        </p:spPr>
      </p:pic>
      <p:sp>
        <p:nvSpPr>
          <p:cNvPr id="12" name="Rechthoek 11">
            <a:extLst>
              <a:ext uri="{FF2B5EF4-FFF2-40B4-BE49-F238E27FC236}">
                <a16:creationId xmlns:a16="http://schemas.microsoft.com/office/drawing/2014/main" id="{215C08FA-4EF0-489A-85D7-7785493EDDE3}"/>
              </a:ext>
            </a:extLst>
          </p:cNvPr>
          <p:cNvSpPr/>
          <p:nvPr userDrawn="1"/>
        </p:nvSpPr>
        <p:spPr>
          <a:xfrm>
            <a:off x="6199464" y="1581324"/>
            <a:ext cx="5992536" cy="5276676"/>
          </a:xfrm>
          <a:prstGeom prst="rect">
            <a:avLst/>
          </a:prstGeom>
          <a:solidFill>
            <a:srgbClr val="6B6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Rechthoek 10">
            <a:extLst>
              <a:ext uri="{FF2B5EF4-FFF2-40B4-BE49-F238E27FC236}">
                <a16:creationId xmlns:a16="http://schemas.microsoft.com/office/drawing/2014/main" id="{F8EF7068-8733-4109-9D7C-2DA7BF4D01EC}"/>
              </a:ext>
            </a:extLst>
          </p:cNvPr>
          <p:cNvSpPr/>
          <p:nvPr userDrawn="1"/>
        </p:nvSpPr>
        <p:spPr>
          <a:xfrm>
            <a:off x="0" y="822121"/>
            <a:ext cx="8481270" cy="6035879"/>
          </a:xfrm>
          <a:prstGeom prst="rect">
            <a:avLst/>
          </a:prstGeom>
          <a:solidFill>
            <a:srgbClr val="F4A1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9" name="Tijdelijke aanduiding voor tekst 17">
            <a:extLst>
              <a:ext uri="{FF2B5EF4-FFF2-40B4-BE49-F238E27FC236}">
                <a16:creationId xmlns:a16="http://schemas.microsoft.com/office/drawing/2014/main" id="{0AE3DF75-993B-4AA0-A3AD-8FD59C040D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6112" y="1581324"/>
            <a:ext cx="7209019" cy="3356436"/>
          </a:xfrm>
        </p:spPr>
        <p:txBody>
          <a:bodyPr>
            <a:noAutofit/>
          </a:bodyPr>
          <a:lstStyle>
            <a:lvl1pPr marL="0" indent="0">
              <a:buNone/>
              <a:defRPr sz="4000" b="0">
                <a:solidFill>
                  <a:schemeClr val="bg1"/>
                </a:solidFill>
                <a:latin typeface="Petrona" panose="02000503020000020003" pitchFamily="2" charset="0"/>
              </a:defRPr>
            </a:lvl1pPr>
          </a:lstStyle>
          <a:p>
            <a:pPr lvl="0"/>
            <a:r>
              <a:rPr lang="nl-NL" dirty="0"/>
              <a:t>De titel komt hier te staan, deze kan een stuk langer zijn dan op de andere </a:t>
            </a:r>
            <a:r>
              <a:rPr lang="nl-NL" dirty="0" err="1"/>
              <a:t>titeldia</a:t>
            </a:r>
            <a:r>
              <a:rPr lang="nl-NL" dirty="0"/>
              <a:t>.</a:t>
            </a:r>
          </a:p>
        </p:txBody>
      </p:sp>
      <p:sp>
        <p:nvSpPr>
          <p:cNvPr id="8" name="Tijdelijke aanduiding voor tekst 15">
            <a:extLst>
              <a:ext uri="{FF2B5EF4-FFF2-40B4-BE49-F238E27FC236}">
                <a16:creationId xmlns:a16="http://schemas.microsoft.com/office/drawing/2014/main" id="{8A35A98F-AC3E-4A46-BF80-FE6ECA235AC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46113" y="6193593"/>
            <a:ext cx="3775075" cy="277812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algn="r">
              <a:defRPr sz="1200"/>
            </a:lvl2pPr>
            <a:lvl3pPr algn="r">
              <a:defRPr sz="1200"/>
            </a:lvl3pPr>
            <a:lvl4pPr algn="r">
              <a:defRPr sz="1200"/>
            </a:lvl4pPr>
            <a:lvl5pPr algn="r">
              <a:defRPr sz="1200"/>
            </a:lvl5pPr>
          </a:lstStyle>
          <a:p>
            <a:pPr lvl="0"/>
            <a:r>
              <a:rPr lang="nl-NL" dirty="0"/>
              <a:t>Datum van de presentatie</a:t>
            </a:r>
          </a:p>
        </p:txBody>
      </p:sp>
      <p:sp>
        <p:nvSpPr>
          <p:cNvPr id="10" name="Tijdelijke aanduiding voor tekst 19">
            <a:extLst>
              <a:ext uri="{FF2B5EF4-FFF2-40B4-BE49-F238E27FC236}">
                <a16:creationId xmlns:a16="http://schemas.microsoft.com/office/drawing/2014/main" id="{35C2B7CA-C68C-4A57-BDA7-8F2941E1F47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46113" y="5146766"/>
            <a:ext cx="7209018" cy="775999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De </a:t>
            </a:r>
            <a:r>
              <a:rPr lang="nl-NL" dirty="0" err="1"/>
              <a:t>pay</a:t>
            </a:r>
            <a:r>
              <a:rPr lang="nl-NL" dirty="0"/>
              <a:t>-off komt hier</a:t>
            </a:r>
          </a:p>
        </p:txBody>
      </p:sp>
    </p:spTree>
    <p:extLst>
      <p:ext uri="{BB962C8B-B14F-4D97-AF65-F5344CB8AC3E}">
        <p14:creationId xmlns:p14="http://schemas.microsoft.com/office/powerpoint/2010/main" val="23154868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ee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tekst 15">
            <a:extLst>
              <a:ext uri="{FF2B5EF4-FFF2-40B4-BE49-F238E27FC236}">
                <a16:creationId xmlns:a16="http://schemas.microsoft.com/office/drawing/2014/main" id="{D7A6A5E1-B57A-43DE-AC88-E05812C3323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78738" y="675227"/>
            <a:ext cx="3775075" cy="277812"/>
          </a:xfrm>
        </p:spPr>
        <p:txBody>
          <a:bodyPr>
            <a:noAutofit/>
          </a:bodyPr>
          <a:lstStyle>
            <a:lvl1pPr marL="0" indent="0" algn="r">
              <a:buNone/>
              <a:defRPr sz="1200">
                <a:solidFill>
                  <a:srgbClr val="414243"/>
                </a:solidFill>
              </a:defRPr>
            </a:lvl1pPr>
            <a:lvl2pPr algn="r">
              <a:defRPr sz="1200"/>
            </a:lvl2pPr>
            <a:lvl3pPr algn="r">
              <a:defRPr sz="1200"/>
            </a:lvl3pPr>
            <a:lvl4pPr algn="r">
              <a:defRPr sz="1200"/>
            </a:lvl4pPr>
            <a:lvl5pPr algn="r">
              <a:defRPr sz="1200"/>
            </a:lvl5pPr>
          </a:lstStyle>
          <a:p>
            <a:pPr lvl="0"/>
            <a:r>
              <a:rPr lang="nl-NL" dirty="0"/>
              <a:t>Datum van de presentatie</a:t>
            </a:r>
          </a:p>
        </p:txBody>
      </p:sp>
    </p:spTree>
    <p:extLst>
      <p:ext uri="{BB962C8B-B14F-4D97-AF65-F5344CB8AC3E}">
        <p14:creationId xmlns:p14="http://schemas.microsoft.com/office/powerpoint/2010/main" val="3220667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BC5BC2-1D43-B318-EA87-0319C87DA5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8A3CFCF-0E50-CF30-3F53-22DB2AE1A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8CE52B1E-06B9-EC83-D227-595BACB63C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2AD1-35E2-446D-96DB-FF6CF7E1F9E9}" type="datetimeFigureOut">
              <a:rPr lang="nl-NL" smtClean="0"/>
              <a:t>5-10-2023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401BCA7-B31B-A5E4-210D-84341AAB6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4CE9FFD-17DB-34A7-DAF7-14DCB0BA3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1AB-3C2F-43D1-BD8B-1AE99D86D0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046491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4586DF-6C79-53DC-2573-C657D3FC5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96A3F56-A27E-FB24-28E6-D4736E6E40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A02ED90-11A5-9C35-4B19-4953795C5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2AD1-35E2-446D-96DB-FF6CF7E1F9E9}" type="datetimeFigureOut">
              <a:rPr lang="nl-NL" smtClean="0"/>
              <a:t>5-10-2023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CB46E7-81BB-5050-E12F-6E8F1C116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412064-2F0A-A475-8BBE-5F8C84C4A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1AB-3C2F-43D1-BD8B-1AE99D86D0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6949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DEE6D8-ABA3-5E57-86E3-9E5FB6D79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8939F80-938E-D1D0-A4BA-B19824F3A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D179321-1C16-3810-4AEF-345060E00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B9AC842-09F4-1306-C88F-F6DEC6AC13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2AD1-35E2-446D-96DB-FF6CF7E1F9E9}" type="datetimeFigureOut">
              <a:rPr lang="nl-NL" smtClean="0"/>
              <a:t>5-10-2023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30267D5-CA9B-BB42-4E85-6642A25D0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982A9A02-0F35-FE39-E6BD-1969E73B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1AB-3C2F-43D1-BD8B-1AE99D86D0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08477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B6738B-E52B-ADA1-CE94-BB1B6BED4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0178068-09C9-33D5-D90A-D600C7B9E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1BE9246F-E01D-1342-CAE7-FFB6FFC971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961FE588-461E-7AEE-D60F-74E32ACC55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3DBFDE18-EFE4-527B-F6DB-DF4AE9A27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56376D38-CD4E-8B49-60AC-F1C5A5AF0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2AD1-35E2-446D-96DB-FF6CF7E1F9E9}" type="datetimeFigureOut">
              <a:rPr lang="nl-NL" smtClean="0"/>
              <a:t>5-10-2023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C15193F2-3C6E-4A41-A741-E33B5CF1C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52D8DDF0-F684-B0D4-A3BB-693320B04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1AB-3C2F-43D1-BD8B-1AE99D86D0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73390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0CEC60-88CD-92FC-253F-5DA775C4F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A117BE4A-C9E8-46F6-3B33-C2AEC22E5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2AD1-35E2-446D-96DB-FF6CF7E1F9E9}" type="datetimeFigureOut">
              <a:rPr lang="nl-NL" smtClean="0"/>
              <a:t>5-10-2023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0EEB057-8642-FD77-4757-7C0D6DECB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FCFBF816-2DF8-BD3D-EC11-1C693F002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1AB-3C2F-43D1-BD8B-1AE99D86D0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739426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8B84172C-5EC8-D0BC-E31A-336FD3A29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2AD1-35E2-446D-96DB-FF6CF7E1F9E9}" type="datetimeFigureOut">
              <a:rPr lang="nl-NL" smtClean="0"/>
              <a:t>5-10-2023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325DA4D9-37F2-958E-2DA9-71FD15777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5E79DE5-8F75-FD62-2AF9-D18F077C3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1AB-3C2F-43D1-BD8B-1AE99D86D0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86510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D2E3A7-34A6-F0B4-D190-8139A6629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561065E-B3BF-6535-DE70-81AB3C191F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627B8CDF-A5A7-65EA-97FF-E91F1621EA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694BEE1-4DDC-B05A-D854-13681BAB25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2AD1-35E2-446D-96DB-FF6CF7E1F9E9}" type="datetimeFigureOut">
              <a:rPr lang="nl-NL" smtClean="0"/>
              <a:t>5-10-2023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0D9E9F00-D307-CCB3-EA67-5811E8D0F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43FB859-F987-F8AE-F2B1-9D02272B8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1AB-3C2F-43D1-BD8B-1AE99D86D0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406296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7E9D9E-B2BF-C4D1-0F40-87F6563483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D96A365C-FAB5-0203-787F-B6F3F444B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128B1DB-9579-B12C-8C04-6F60C9CBAD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6942C21-75B1-7C57-69D3-DA532B741F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BD2AD1-35E2-446D-96DB-FF6CF7E1F9E9}" type="datetimeFigureOut">
              <a:rPr lang="nl-NL" smtClean="0"/>
              <a:t>5-10-2023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7DB4DD3-B86D-4347-2D7F-2E21E7D70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C7ECE44B-9DE4-3A32-3A1C-77B1C8215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1D91AB-3C2F-43D1-BD8B-1AE99D86D0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088779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D6E9F7CC-9DB7-EF4F-91D6-7BF62E567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D9CAE90-6503-B460-92B0-5C7203E6C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A6B462-D18B-6246-1FA7-F87760099E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BD2AD1-35E2-446D-96DB-FF6CF7E1F9E9}" type="datetimeFigureOut">
              <a:rPr lang="nl-NL" smtClean="0"/>
              <a:t>5-10-2023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29E7F7B-CB2E-7E5B-A94D-A071AF389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508F7D9-0FB8-5B81-1E3B-B8F744988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1D91AB-3C2F-43D1-BD8B-1AE99D86D0D2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196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RUIdzKcPwM?start=2&amp;feature=oembed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rjDntUtar4A?start=1&amp;feature=oembed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SNtBKUrwa4?start=1&amp;feature=oembed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751B25-CAEE-0E1D-000D-AF119C74E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706" y="1106905"/>
            <a:ext cx="11723617" cy="2697481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nl-NL" sz="4000" b="1" kern="1400" dirty="0">
                <a:solidFill>
                  <a:srgbClr val="CC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Talkshow: Welkom in Amersfoort?!</a:t>
            </a:r>
            <a:br>
              <a:rPr lang="nl-NL" sz="4000" b="1" kern="1400" dirty="0">
                <a:solidFill>
                  <a:srgbClr val="44630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4000" b="1" kern="1400" dirty="0">
                <a:solidFill>
                  <a:srgbClr val="44630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Ervaringen van mensen met een beperking </a:t>
            </a:r>
            <a:br>
              <a:rPr lang="nl-NL" sz="4000" b="1" kern="1400" dirty="0">
                <a:solidFill>
                  <a:srgbClr val="44630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nl-NL" sz="4000" b="1" kern="1400" dirty="0">
                <a:solidFill>
                  <a:srgbClr val="44630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Amersfoort</a:t>
            </a:r>
            <a:br>
              <a:rPr lang="nl-NL" sz="1800" b="1" kern="1400" dirty="0">
                <a:solidFill>
                  <a:srgbClr val="44630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nl-NL" dirty="0"/>
          </a:p>
        </p:txBody>
      </p:sp>
      <p:pic>
        <p:nvPicPr>
          <p:cNvPr id="4" name="Afbeelding 3" descr="Materiaal - Week van de Toegankelijkheid">
            <a:extLst>
              <a:ext uri="{FF2B5EF4-FFF2-40B4-BE49-F238E27FC236}">
                <a16:creationId xmlns:a16="http://schemas.microsoft.com/office/drawing/2014/main" id="{E7FA2655-06E6-4186-26A1-493066CF24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71"/>
          <a:stretch/>
        </p:blipFill>
        <p:spPr bwMode="auto">
          <a:xfrm>
            <a:off x="6096000" y="4868180"/>
            <a:ext cx="5688531" cy="140895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Afbeelding 4" descr="Materiaal - Week van de Toegankelijkheid">
            <a:extLst>
              <a:ext uri="{FF2B5EF4-FFF2-40B4-BE49-F238E27FC236}">
                <a16:creationId xmlns:a16="http://schemas.microsoft.com/office/drawing/2014/main" id="{D49909F5-3D99-16F9-2E17-A9F4B965D6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3" b="1"/>
          <a:stretch/>
        </p:blipFill>
        <p:spPr bwMode="auto">
          <a:xfrm>
            <a:off x="407469" y="5487628"/>
            <a:ext cx="3525485" cy="83684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Ondertitel 6">
            <a:extLst>
              <a:ext uri="{FF2B5EF4-FFF2-40B4-BE49-F238E27FC236}">
                <a16:creationId xmlns:a16="http://schemas.microsoft.com/office/drawing/2014/main" id="{2666967E-1E33-FA33-FE82-77E08D16BA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635729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0E41A-7F93-47F4-9C6F-C3E09D0D8E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Welkom Weten – 5 oktober 2021</a:t>
            </a:r>
          </a:p>
          <a:p>
            <a:r>
              <a:rPr lang="nl-NL" dirty="0"/>
              <a:t>
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70119" y="1249889"/>
            <a:ext cx="6607753" cy="10224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660066"/>
                </a:solidFill>
              </a:rPr>
              <a:t>Inclusie</a:t>
            </a:r>
            <a:r>
              <a:rPr lang="en-US" sz="3200" b="1" dirty="0">
                <a:solidFill>
                  <a:srgbClr val="660066"/>
                </a:solidFill>
              </a:rPr>
              <a:t>: je </a:t>
            </a:r>
            <a:r>
              <a:rPr lang="en-US" sz="3200" b="1" dirty="0" err="1">
                <a:solidFill>
                  <a:srgbClr val="660066"/>
                </a:solidFill>
              </a:rPr>
              <a:t>welkom</a:t>
            </a:r>
            <a:r>
              <a:rPr lang="en-US" sz="3200" b="1" dirty="0">
                <a:solidFill>
                  <a:srgbClr val="660066"/>
                </a:solidFill>
              </a:rPr>
              <a:t> </a:t>
            </a:r>
            <a:r>
              <a:rPr lang="en-US" sz="3200" b="1" dirty="0" err="1">
                <a:solidFill>
                  <a:srgbClr val="660066"/>
                </a:solidFill>
              </a:rPr>
              <a:t>weten</a:t>
            </a:r>
            <a:endParaRPr lang="en-US" sz="3200" b="1" dirty="0">
              <a:solidFill>
                <a:srgbClr val="660066"/>
              </a:solidFill>
            </a:endParaRPr>
          </a:p>
          <a:p>
            <a:endParaRPr lang="en-US" sz="3200" b="1" dirty="0">
              <a:solidFill>
                <a:srgbClr val="660066"/>
              </a:solidFill>
            </a:endParaRPr>
          </a:p>
          <a:p>
            <a:pPr>
              <a:lnSpc>
                <a:spcPct val="120000"/>
              </a:lnSpc>
            </a:pPr>
            <a:r>
              <a:rPr lang="nl-NL" sz="2400" b="1" dirty="0"/>
              <a:t>Centreren van de marge</a:t>
            </a:r>
            <a:r>
              <a:rPr lang="nl-NL" sz="2400" dirty="0"/>
              <a:t>: neem niet de gemiddelde mens als uitgangspunt, maar juist de benadeelde mens, de gemarginaliseerden</a:t>
            </a:r>
          </a:p>
          <a:p>
            <a:pPr>
              <a:lnSpc>
                <a:spcPct val="120000"/>
              </a:lnSpc>
            </a:pPr>
            <a:endParaRPr lang="nl-NL" sz="2400" dirty="0"/>
          </a:p>
          <a:p>
            <a:pPr>
              <a:lnSpc>
                <a:spcPct val="120000"/>
              </a:lnSpc>
            </a:pP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Bijvoorbeeld ondertiteling: niet alleen een must voor dove en slechthorende mensen, maar ook voor mensen die de taal onvoldoende machtig zijn.</a:t>
            </a:r>
          </a:p>
          <a:p>
            <a:pPr>
              <a:lnSpc>
                <a:spcPct val="120000"/>
              </a:lnSpc>
            </a:pP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nl-NL" sz="2400" i="1" dirty="0"/>
              <a:t>Geef prioriteit aan mensen met beperkingen en iedereen profiteert mee!</a:t>
            </a:r>
          </a:p>
          <a:p>
            <a:pPr>
              <a:lnSpc>
                <a:spcPct val="120000"/>
              </a:lnSpc>
            </a:pPr>
            <a:endParaRPr lang="nl-NL" sz="2400" dirty="0"/>
          </a:p>
          <a:p>
            <a:pPr>
              <a:lnSpc>
                <a:spcPct val="120000"/>
              </a:lnSpc>
            </a:pPr>
            <a:endParaRPr lang="nl-NL" sz="2400" dirty="0"/>
          </a:p>
          <a:p>
            <a:pPr>
              <a:lnSpc>
                <a:spcPct val="120000"/>
              </a:lnSpc>
            </a:pPr>
            <a:endParaRPr lang="nl-NL" sz="2400" dirty="0"/>
          </a:p>
          <a:p>
            <a:endParaRPr lang="nl-NL" sz="2000" dirty="0"/>
          </a:p>
          <a:p>
            <a:pPr marL="342900" indent="-342900">
              <a:buFont typeface="Wingdings" pitchFamily="2" charset="2"/>
              <a:buChar char="v"/>
            </a:pPr>
            <a:endParaRPr lang="nl-NL" sz="2000" dirty="0"/>
          </a:p>
          <a:p>
            <a:pPr marL="342900" indent="-342900">
              <a:buFont typeface="Wingdings" pitchFamily="2" charset="2"/>
              <a:buChar char="v"/>
            </a:pPr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E7EEABB5-5376-F088-6369-4C27C1A8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7872" y="2154818"/>
            <a:ext cx="7772400" cy="393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27851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536106-1B98-D93F-C06F-95EBCB5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E4AE9A-CF31-888A-0DCA-8A0970039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nl-NL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Vragen aan Alice Schippers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781049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536106-1B98-D93F-C06F-95EBCB5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E4AE9A-CF31-888A-0DCA-8A0970039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nl-NL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Interview met ervaringsdeskundigen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70800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536106-1B98-D93F-C06F-95EBCB5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b="1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E4AE9A-CF31-888A-0DCA-8A0970039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nl-NL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nl-NL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15 minuten pauze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33338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536106-1B98-D93F-C06F-95EBCB5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Vragen Paneldiscussie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DE4AE9A-CF31-888A-0DCA-8A09700393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endParaRPr lang="nl-NL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nl-NL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verwachten we van elkaar, als gemeenten/organisatie/ondernemers?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 zou je ontvangen willen worden</a:t>
            </a:r>
            <a:r>
              <a:rPr lang="nl-NL" sz="1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nl-NL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nl-NL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 is wel en wat is niet mogelijk?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1730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A528499-A30E-CB03-4D98-5E091A9A6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Vragen Panel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7FBBC10-F5D6-E1D8-59B5-8B7627B703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2025 komen er nieuwe Europese richtlijnen voor toegankelijkheid.</a:t>
            </a:r>
          </a:p>
          <a:p>
            <a:r>
              <a:rPr lang="nl-NL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Hoe gaan jullie daarmee aan de slag? 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77597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6E5D24-C40A-ACCA-6B2D-42A87107D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Vragen Panel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EB9AFAEB-AFD4-8699-707F-0FC5C94D44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z="4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40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Zijn er grenzen aan inclusie?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29909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93A2D0-1268-D705-D4E4-E13601E3B0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Wil je meer info of actief worden?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7F19CF0-E81F-0931-D038-C3D53E90A7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b="1" i="0" dirty="0">
                <a:solidFill>
                  <a:srgbClr val="333333"/>
                </a:solidFill>
                <a:effectLst/>
                <a:latin typeface="TheSans"/>
              </a:rPr>
              <a:t>Onbeperkt Amersfoort</a:t>
            </a:r>
          </a:p>
          <a:p>
            <a:r>
              <a:rPr lang="nl-NL" dirty="0">
                <a:solidFill>
                  <a:srgbClr val="333333"/>
                </a:solidFill>
                <a:latin typeface="TheSans"/>
              </a:rPr>
              <a:t>https://onbeperktamersfoort.nl/</a:t>
            </a:r>
          </a:p>
          <a:p>
            <a:pPr marL="0" indent="0">
              <a:buNone/>
            </a:pPr>
            <a:endParaRPr lang="nl-NL" b="0" i="0" dirty="0">
              <a:solidFill>
                <a:srgbClr val="333333"/>
              </a:solidFill>
              <a:effectLst/>
              <a:latin typeface="TheSans"/>
            </a:endParaRPr>
          </a:p>
          <a:p>
            <a:pPr marL="0" indent="0">
              <a:buNone/>
            </a:pPr>
            <a:endParaRPr lang="nl-NL" b="0" i="0" dirty="0">
              <a:solidFill>
                <a:srgbClr val="333333"/>
              </a:solidFill>
              <a:effectLst/>
              <a:latin typeface="TheSans"/>
            </a:endParaRPr>
          </a:p>
          <a:p>
            <a:pPr marL="0" indent="0">
              <a:buNone/>
            </a:pPr>
            <a:r>
              <a:rPr lang="nl-NL" b="1" i="0" dirty="0">
                <a:solidFill>
                  <a:srgbClr val="333333"/>
                </a:solidFill>
                <a:effectLst/>
                <a:latin typeface="TheSans"/>
              </a:rPr>
              <a:t>Toegankelijk Amersfoort</a:t>
            </a:r>
          </a:p>
          <a:p>
            <a:r>
              <a:rPr lang="nl-NL" dirty="0"/>
              <a:t>https://www.amersfoort.nl/toegankelijk-amersfoort</a:t>
            </a:r>
          </a:p>
        </p:txBody>
      </p:sp>
    </p:spTree>
    <p:extLst>
      <p:ext uri="{BB962C8B-B14F-4D97-AF65-F5344CB8AC3E}">
        <p14:creationId xmlns:p14="http://schemas.microsoft.com/office/powerpoint/2010/main" val="5920427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496513-F3C8-9EC4-4E04-143C9CBE9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MKB Toegankelijk: Verhaal van Cynthia</a:t>
            </a:r>
            <a:br>
              <a:rPr lang="nl-NL" dirty="0"/>
            </a:br>
            <a:r>
              <a:rPr lang="nl-NL" sz="2800" dirty="0"/>
              <a:t>(fysiek beperkt)</a:t>
            </a:r>
          </a:p>
        </p:txBody>
      </p:sp>
      <p:pic>
        <p:nvPicPr>
          <p:cNvPr id="4" name="Onlinemedia 3" title="MKB Toegankelijk    Gastvrijheidsbooster met Cynthia inclusief audiodescriptie">
            <a:hlinkClick r:id="" action="ppaction://media"/>
            <a:extLst>
              <a:ext uri="{FF2B5EF4-FFF2-40B4-BE49-F238E27FC236}">
                <a16:creationId xmlns:a16="http://schemas.microsoft.com/office/drawing/2014/main" id="{FD463597-254A-E01A-9A74-4DE589178A0D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5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7DD507-D078-C71B-0CD0-DE9FA088D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MKB Toegankelijk: Verhaal van Francis </a:t>
            </a:r>
            <a:br>
              <a:rPr lang="nl-NL" dirty="0"/>
            </a:br>
            <a:r>
              <a:rPr lang="nl-NL" sz="2800" dirty="0"/>
              <a:t>(visueel beperkt)</a:t>
            </a:r>
          </a:p>
        </p:txBody>
      </p:sp>
      <p:pic>
        <p:nvPicPr>
          <p:cNvPr id="4" name="Onlinemedia 3" title="MKB Toegankelijk    Gastvrijheidsbooster met Francis inclusief audiodescriptie">
            <a:hlinkClick r:id="" action="ppaction://media"/>
            <a:extLst>
              <a:ext uri="{FF2B5EF4-FFF2-40B4-BE49-F238E27FC236}">
                <a16:creationId xmlns:a16="http://schemas.microsoft.com/office/drawing/2014/main" id="{C2E762AF-AA14-9D01-6AD2-0C0646099FB6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203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602199-3970-DA11-7FFF-58BC5590A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dirty="0"/>
              <a:t>Programma</a:t>
            </a:r>
          </a:p>
        </p:txBody>
      </p:sp>
      <p:graphicFrame>
        <p:nvGraphicFramePr>
          <p:cNvPr id="4" name="Tijdelijke aanduiding voor inhoud 3">
            <a:extLst>
              <a:ext uri="{FF2B5EF4-FFF2-40B4-BE49-F238E27FC236}">
                <a16:creationId xmlns:a16="http://schemas.microsoft.com/office/drawing/2014/main" id="{A52DD3DA-6A02-571E-C1F7-8DA309C1651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7209464"/>
              </p:ext>
            </p:extLst>
          </p:nvPr>
        </p:nvGraphicFramePr>
        <p:xfrm>
          <a:off x="1001028" y="1799924"/>
          <a:ext cx="8398560" cy="450591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745217">
                  <a:extLst>
                    <a:ext uri="{9D8B030D-6E8A-4147-A177-3AD203B41FA5}">
                      <a16:colId xmlns:a16="http://schemas.microsoft.com/office/drawing/2014/main" val="2134409814"/>
                    </a:ext>
                  </a:extLst>
                </a:gridCol>
                <a:gridCol w="5653343">
                  <a:extLst>
                    <a:ext uri="{9D8B030D-6E8A-4147-A177-3AD203B41FA5}">
                      <a16:colId xmlns:a16="http://schemas.microsoft.com/office/drawing/2014/main" val="2598888267"/>
                    </a:ext>
                  </a:extLst>
                </a:gridCol>
              </a:tblGrid>
              <a:tr h="316883"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</a:rPr>
                        <a:t>19:30 – 19:35 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</a:rPr>
                        <a:t>Welkom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545469271"/>
                  </a:ext>
                </a:extLst>
              </a:tr>
              <a:tr h="316883"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>
                          <a:effectLst/>
                        </a:rPr>
                        <a:t>19.35 – 19.45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</a:rPr>
                        <a:t>Wethouder Micheline Paffen-Zeenni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92640434"/>
                  </a:ext>
                </a:extLst>
              </a:tr>
              <a:tr h="810077"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>
                          <a:effectLst/>
                        </a:rPr>
                        <a:t>19.45 -20.00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</a:rPr>
                        <a:t>Alice Schippers, Bijzonder hoogleraar Disability Studies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435740938"/>
                  </a:ext>
                </a:extLst>
              </a:tr>
              <a:tr h="212844"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>
                          <a:effectLst/>
                        </a:rPr>
                        <a:t>20.00 – 20:10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</a:rPr>
                        <a:t>Vragen aan Alice Schippers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6381254"/>
                  </a:ext>
                </a:extLst>
              </a:tr>
              <a:tr h="607512"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>
                          <a:effectLst/>
                        </a:rPr>
                        <a:t>20.10 -20.30</a:t>
                      </a:r>
                      <a:endParaRPr lang="nl-NL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</a:rPr>
                        <a:t>Ervaringsdeskundigen 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477833550"/>
                  </a:ext>
                </a:extLst>
              </a:tr>
              <a:tr h="212844"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</a:rPr>
                        <a:t>20:30 – 20:45 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</a:rPr>
                        <a:t> Pauze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47968035"/>
                  </a:ext>
                </a:extLst>
              </a:tr>
              <a:tr h="212844"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</a:rPr>
                        <a:t>20.50 – 21.15</a:t>
                      </a:r>
                      <a:endParaRPr lang="nl-NL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</a:rPr>
                        <a:t>Paneldiscussie 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57214638"/>
                  </a:ext>
                </a:extLst>
              </a:tr>
              <a:tr h="212844"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21.15 – 21.40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0" algn="l" defTabSz="914400" rtl="0" eaLnBrk="1" fontAlgn="base" latinLnBrk="0" hangingPunct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Vragen/discussie met het publiek </a:t>
                      </a:r>
                    </a:p>
                    <a:p>
                      <a:pPr marL="0" algn="l" defTabSz="914400" rtl="0" eaLnBrk="1" fontAlgn="base" latinLnBrk="0" hangingPunct="1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Hoe verder?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167381756"/>
                  </a:ext>
                </a:extLst>
              </a:tr>
              <a:tr h="212844"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21.40 - 22.00</a:t>
                      </a: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06000"/>
                        </a:lnSpc>
                        <a:spcAft>
                          <a:spcPts val="800"/>
                        </a:spcAft>
                      </a:pPr>
                      <a:r>
                        <a:rPr lang="nl-NL" sz="2400" dirty="0">
                          <a:effectLst/>
                        </a:rPr>
                        <a:t>Napraten</a:t>
                      </a: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7244226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11528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982C09-DCC4-B06B-D48B-9E6948C19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MKB Toegankelijk: Verhaal van Sanne</a:t>
            </a:r>
            <a:br>
              <a:rPr lang="nl-NL" dirty="0"/>
            </a:br>
            <a:r>
              <a:rPr lang="nl-NL" sz="2800" dirty="0"/>
              <a:t>(taal ontwikkel stoornis, TOS)</a:t>
            </a:r>
            <a:endParaRPr lang="nl-NL" dirty="0"/>
          </a:p>
        </p:txBody>
      </p:sp>
      <p:pic>
        <p:nvPicPr>
          <p:cNvPr id="4" name="Onlinemedia 3" title="MKB Toegankelijk    Gastvrijheidsbooster met Sanne inclusief audiodescriptie">
            <a:hlinkClick r:id="" action="ppaction://media"/>
            <a:extLst>
              <a:ext uri="{FF2B5EF4-FFF2-40B4-BE49-F238E27FC236}">
                <a16:creationId xmlns:a16="http://schemas.microsoft.com/office/drawing/2014/main" id="{492C11A1-8877-4691-9E0C-BB483DEA2617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246313" y="1825625"/>
            <a:ext cx="770096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985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0A143982-818C-4F41-A0BD-9AD81225ADF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97232" y="1519502"/>
            <a:ext cx="7209019" cy="3356436"/>
          </a:xfrm>
        </p:spPr>
        <p:txBody>
          <a:bodyPr/>
          <a:lstStyle/>
          <a:p>
            <a:r>
              <a:rPr lang="nl-NL" dirty="0"/>
              <a:t>Je welkom weten</a:t>
            </a:r>
          </a:p>
          <a:p>
            <a:endParaRPr lang="nl-NL" dirty="0"/>
          </a:p>
          <a:p>
            <a:r>
              <a:rPr lang="nl-NL" sz="2800" i="1" dirty="0"/>
              <a:t>over sociale toegankelijkheid,</a:t>
            </a:r>
          </a:p>
          <a:p>
            <a:r>
              <a:rPr lang="nl-NL" sz="2800" i="1" dirty="0"/>
              <a:t>meedoen en meetellen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E80D91E-8E4F-4945-9DCF-03C7E9E10D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91923" y="5952882"/>
            <a:ext cx="4594540" cy="277812"/>
          </a:xfrm>
        </p:spPr>
        <p:txBody>
          <a:bodyPr/>
          <a:lstStyle/>
          <a:p>
            <a:r>
              <a:rPr lang="nl-NL" dirty="0"/>
              <a:t>Bijzonder hoogleraar </a:t>
            </a:r>
            <a:r>
              <a:rPr lang="nl-NL" dirty="0" err="1"/>
              <a:t>Disability</a:t>
            </a:r>
            <a:r>
              <a:rPr lang="nl-NL" dirty="0"/>
              <a:t> Studies </a:t>
            </a:r>
          </a:p>
          <a:p>
            <a:r>
              <a:rPr lang="nl-NL" dirty="0"/>
              <a:t>Universiteit voor Humanistiek, Utrecht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3E20071-6C44-4C90-898D-4AE89FBAA6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91923" y="4950498"/>
            <a:ext cx="7209018" cy="775999"/>
          </a:xfrm>
        </p:spPr>
        <p:txBody>
          <a:bodyPr/>
          <a:lstStyle/>
          <a:p>
            <a:r>
              <a:rPr lang="nl-NL" dirty="0"/>
              <a:t>Alice Schippers</a:t>
            </a:r>
            <a:endParaRPr lang="nl-NL" sz="1400" i="1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DB3A291D-E3D4-2E27-1E2F-538975BA6D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531" y="2874258"/>
            <a:ext cx="5421972" cy="3356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506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40605633-D2EC-0527-17CF-043BCC039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31844" y="2577323"/>
            <a:ext cx="5795962" cy="4088838"/>
          </a:xfrm>
          <a:prstGeom prst="rect">
            <a:avLst/>
          </a:prstGeom>
        </p:spPr>
      </p:pic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4F5C007-3337-F94F-A33C-5EDE2D4C1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/>
              <a:t>Welkom Weten – 5 oktober 2021</a:t>
            </a:r>
          </a:p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0AA2061-746D-004A-96D3-F55EF1B4CAE7}"/>
              </a:ext>
            </a:extLst>
          </p:cNvPr>
          <p:cNvSpPr txBox="1"/>
          <p:nvPr/>
        </p:nvSpPr>
        <p:spPr>
          <a:xfrm>
            <a:off x="348138" y="1256602"/>
            <a:ext cx="99971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7030A0"/>
                </a:solidFill>
              </a:rPr>
              <a:t>Achtergrond: VN-Verdrag Handicap</a:t>
            </a:r>
            <a:endParaRPr lang="nl-NL" sz="24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833F6E3-20BE-0C4D-BF6D-871504475E25}"/>
              </a:ext>
            </a:extLst>
          </p:cNvPr>
          <p:cNvSpPr txBox="1"/>
          <p:nvPr/>
        </p:nvSpPr>
        <p:spPr>
          <a:xfrm>
            <a:off x="-122024" y="1965566"/>
            <a:ext cx="10364362" cy="53123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In 2016 geratificeerd -&gt; programma ‘Onbeperkt meedoen!’: </a:t>
            </a:r>
          </a:p>
          <a:p>
            <a:pPr lvl="1">
              <a:lnSpc>
                <a:spcPct val="150000"/>
              </a:lnSpc>
            </a:pP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-&gt; o.a. inclusieagenda’s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Na 5 jaar concludeerde het </a:t>
            </a:r>
            <a:r>
              <a:rPr lang="nl-NL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Nivel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weinig verbetering in het ‘naar wens en vermogen meedoen in de samenleving’</a:t>
            </a:r>
          </a:p>
          <a:p>
            <a:pPr lvl="1">
              <a:lnSpc>
                <a:spcPct val="150000"/>
              </a:lnSpc>
            </a:pP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-&gt; met name ontevredenheid over: buren of vrienden ontmoeten, 	uitstapjes maken en werken</a:t>
            </a:r>
          </a:p>
          <a:p>
            <a:pPr lvl="1">
              <a:lnSpc>
                <a:spcPct val="150000"/>
              </a:lnSpc>
            </a:pP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lvl="1">
              <a:lnSpc>
                <a:spcPct val="150000"/>
              </a:lnSpc>
            </a:pPr>
            <a:r>
              <a:rPr lang="nl-N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Vergelijking van participatie t.o.v. de ‘algemene bevolking’</a:t>
            </a: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endParaRPr lang="nl-NL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742950" lvl="1" indent="-285750">
              <a:lnSpc>
                <a:spcPct val="150000"/>
              </a:lnSpc>
              <a:buFontTx/>
              <a:buChar char="-"/>
            </a:pPr>
            <a:endParaRPr lang="nl-NL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8988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0E41A-7F93-47F4-9C6F-C3E09D0D8E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Welkom Weten – 5 oktober 2021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45533" y="1212852"/>
            <a:ext cx="5961095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60066"/>
                </a:solidFill>
              </a:rPr>
              <a:t>Leven met </a:t>
            </a:r>
            <a:r>
              <a:rPr lang="en-US" sz="3200" b="1" dirty="0" err="1">
                <a:solidFill>
                  <a:srgbClr val="660066"/>
                </a:solidFill>
              </a:rPr>
              <a:t>beperkingen</a:t>
            </a:r>
            <a:endParaRPr lang="en-US" sz="3200" b="1" dirty="0">
              <a:solidFill>
                <a:srgbClr val="660066"/>
              </a:solidFill>
            </a:endParaRPr>
          </a:p>
          <a:p>
            <a:r>
              <a:rPr lang="en-US" sz="3200" b="1" i="1" dirty="0">
                <a:solidFill>
                  <a:srgbClr val="660066"/>
                </a:solidFill>
              </a:rPr>
              <a:t>dis/ability</a:t>
            </a:r>
          </a:p>
          <a:p>
            <a:endParaRPr lang="en-US" sz="2800" b="1" dirty="0">
              <a:solidFill>
                <a:srgbClr val="6B6A6A"/>
              </a:solidFill>
            </a:endParaRPr>
          </a:p>
          <a:p>
            <a:r>
              <a:rPr lang="en-US" sz="2800" b="1" dirty="0" err="1">
                <a:solidFill>
                  <a:srgbClr val="6B6A6A"/>
                </a:solidFill>
              </a:rPr>
              <a:t>Tegelijkertijd</a:t>
            </a:r>
            <a:r>
              <a:rPr lang="en-US" sz="2800" b="1" dirty="0">
                <a:solidFill>
                  <a:srgbClr val="6B6A6A"/>
                </a:solidFill>
              </a:rPr>
              <a:t> </a:t>
            </a:r>
            <a:r>
              <a:rPr lang="en-US" sz="2800" b="1" dirty="0" err="1">
                <a:solidFill>
                  <a:srgbClr val="6B6A6A"/>
                </a:solidFill>
              </a:rPr>
              <a:t>verstoren</a:t>
            </a:r>
            <a:r>
              <a:rPr lang="en-US" sz="2800" b="1" dirty="0">
                <a:solidFill>
                  <a:srgbClr val="6B6A6A"/>
                </a:solidFill>
              </a:rPr>
              <a:t> </a:t>
            </a:r>
            <a:r>
              <a:rPr lang="en-US" sz="2800" b="1" dirty="0" err="1">
                <a:solidFill>
                  <a:srgbClr val="6B6A6A"/>
                </a:solidFill>
              </a:rPr>
              <a:t>èn</a:t>
            </a:r>
            <a:r>
              <a:rPr lang="en-US" sz="2800" b="1" dirty="0">
                <a:solidFill>
                  <a:srgbClr val="6B6A6A"/>
                </a:solidFill>
              </a:rPr>
              <a:t> </a:t>
            </a:r>
            <a:r>
              <a:rPr lang="en-US" sz="2800" b="1" dirty="0" err="1">
                <a:solidFill>
                  <a:srgbClr val="6B6A6A"/>
                </a:solidFill>
              </a:rPr>
              <a:t>claimen</a:t>
            </a:r>
            <a:r>
              <a:rPr lang="en-US" sz="2800" b="1" dirty="0">
                <a:solidFill>
                  <a:srgbClr val="6B6A6A"/>
                </a:solidFill>
              </a:rPr>
              <a:t> </a:t>
            </a:r>
          </a:p>
          <a:p>
            <a:r>
              <a:rPr lang="en-US" sz="2800" b="1" dirty="0">
                <a:solidFill>
                  <a:srgbClr val="6B6A6A"/>
                </a:solidFill>
              </a:rPr>
              <a:t>van het </a:t>
            </a:r>
            <a:r>
              <a:rPr lang="en-US" sz="2800" b="1" dirty="0" err="1">
                <a:solidFill>
                  <a:srgbClr val="6B6A6A"/>
                </a:solidFill>
              </a:rPr>
              <a:t>mens-zijn</a:t>
            </a:r>
            <a:r>
              <a:rPr lang="en-US" sz="2800" b="1" dirty="0">
                <a:solidFill>
                  <a:srgbClr val="6B6A6A"/>
                </a:solidFill>
              </a:rPr>
              <a:t> </a:t>
            </a:r>
          </a:p>
          <a:p>
            <a:endParaRPr lang="en-US" sz="2800" b="1" dirty="0">
              <a:solidFill>
                <a:srgbClr val="6B6A6A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 i="1" dirty="0" err="1"/>
              <a:t>Diversiteit</a:t>
            </a:r>
            <a:r>
              <a:rPr lang="en-US" sz="2800" i="1" dirty="0"/>
              <a:t>:</a:t>
            </a:r>
            <a:r>
              <a:rPr lang="en-US" sz="2800" i="1" dirty="0">
                <a:solidFill>
                  <a:srgbClr val="6B6A6A"/>
                </a:solidFill>
              </a:rPr>
              <a:t> </a:t>
            </a:r>
            <a:r>
              <a:rPr lang="en-US" sz="2800" dirty="0" err="1">
                <a:solidFill>
                  <a:srgbClr val="6B6A6A"/>
                </a:solidFill>
              </a:rPr>
              <a:t>verschillen</a:t>
            </a:r>
            <a:r>
              <a:rPr lang="en-US" sz="2800" dirty="0">
                <a:solidFill>
                  <a:srgbClr val="6B6A6A"/>
                </a:solidFill>
              </a:rPr>
              <a:t> </a:t>
            </a:r>
            <a:r>
              <a:rPr lang="en-US" sz="2800" dirty="0" err="1">
                <a:solidFill>
                  <a:srgbClr val="6B6A6A"/>
                </a:solidFill>
              </a:rPr>
              <a:t>vieren</a:t>
            </a:r>
            <a:endParaRPr lang="en-US" sz="2800" dirty="0">
              <a:solidFill>
                <a:srgbClr val="6B6A6A"/>
              </a:solidFill>
            </a:endParaRPr>
          </a:p>
          <a:p>
            <a:pPr marL="457200" indent="-457200">
              <a:buFontTx/>
              <a:buChar char="-"/>
            </a:pPr>
            <a:r>
              <a:rPr lang="en-US" sz="2800" i="1" dirty="0" err="1"/>
              <a:t>Inclusie</a:t>
            </a:r>
            <a:r>
              <a:rPr lang="en-US" sz="2800" dirty="0"/>
              <a:t>: </a:t>
            </a:r>
            <a:r>
              <a:rPr lang="en-US" sz="2800" dirty="0" err="1">
                <a:solidFill>
                  <a:srgbClr val="6B6A6A"/>
                </a:solidFill>
              </a:rPr>
              <a:t>waarderen</a:t>
            </a:r>
            <a:r>
              <a:rPr lang="en-US" sz="2800" dirty="0">
                <a:solidFill>
                  <a:srgbClr val="6B6A6A"/>
                </a:solidFill>
              </a:rPr>
              <a:t> van het </a:t>
            </a:r>
            <a:r>
              <a:rPr lang="en-US" sz="2800" dirty="0" err="1">
                <a:solidFill>
                  <a:srgbClr val="6B6A6A"/>
                </a:solidFill>
              </a:rPr>
              <a:t>leven</a:t>
            </a:r>
            <a:r>
              <a:rPr lang="en-US" sz="2800" dirty="0">
                <a:solidFill>
                  <a:srgbClr val="6B6A6A"/>
                </a:solidFill>
              </a:rPr>
              <a:t> met </a:t>
            </a:r>
            <a:r>
              <a:rPr lang="en-US" sz="2800" dirty="0" err="1">
                <a:solidFill>
                  <a:srgbClr val="6B6A6A"/>
                </a:solidFill>
              </a:rPr>
              <a:t>beperkingen</a:t>
            </a:r>
            <a:r>
              <a:rPr lang="en-US" sz="2800" dirty="0">
                <a:solidFill>
                  <a:srgbClr val="6B6A6A"/>
                </a:solidFill>
              </a:rPr>
              <a:t> </a:t>
            </a:r>
            <a:r>
              <a:rPr lang="en-US" sz="2800" dirty="0" err="1">
                <a:solidFill>
                  <a:srgbClr val="6B6A6A"/>
                </a:solidFill>
              </a:rPr>
              <a:t>als</a:t>
            </a:r>
            <a:r>
              <a:rPr lang="en-US" sz="2800" dirty="0">
                <a:solidFill>
                  <a:srgbClr val="6B6A6A"/>
                </a:solidFill>
              </a:rPr>
              <a:t> </a:t>
            </a:r>
            <a:r>
              <a:rPr lang="en-US" sz="2800" b="1" dirty="0" err="1">
                <a:solidFill>
                  <a:srgbClr val="6B6A6A"/>
                </a:solidFill>
              </a:rPr>
              <a:t>vanzelfsprekend</a:t>
            </a:r>
            <a:r>
              <a:rPr lang="en-US" sz="2800" dirty="0">
                <a:solidFill>
                  <a:srgbClr val="6B6A6A"/>
                </a:solidFill>
              </a:rPr>
              <a:t> </a:t>
            </a:r>
            <a:r>
              <a:rPr lang="en-US" sz="2800" dirty="0" err="1">
                <a:solidFill>
                  <a:srgbClr val="6B6A6A"/>
                </a:solidFill>
              </a:rPr>
              <a:t>onderdeel</a:t>
            </a:r>
            <a:r>
              <a:rPr lang="en-US" sz="2800" dirty="0">
                <a:solidFill>
                  <a:srgbClr val="6B6A6A"/>
                </a:solidFill>
              </a:rPr>
              <a:t> van de </a:t>
            </a:r>
            <a:r>
              <a:rPr lang="en-US" sz="2800" dirty="0" err="1">
                <a:solidFill>
                  <a:srgbClr val="6B6A6A"/>
                </a:solidFill>
              </a:rPr>
              <a:t>samenleving</a:t>
            </a:r>
            <a:endParaRPr lang="en-US" sz="2800" dirty="0">
              <a:solidFill>
                <a:srgbClr val="6B6A6A"/>
              </a:solidFill>
            </a:endParaRPr>
          </a:p>
          <a:p>
            <a:endParaRPr lang="nl-NL" sz="2800" b="1" dirty="0">
              <a:solidFill>
                <a:srgbClr val="6B6A6A"/>
              </a:solidFill>
            </a:endParaRPr>
          </a:p>
          <a:p>
            <a:endParaRPr lang="nl-NL" sz="2800" b="1" dirty="0">
              <a:solidFill>
                <a:srgbClr val="660066"/>
              </a:solidFill>
            </a:endParaRPr>
          </a:p>
          <a:p>
            <a:endParaRPr lang="nl-NL" sz="2800" b="1" dirty="0">
              <a:solidFill>
                <a:srgbClr val="660066"/>
              </a:solidFill>
            </a:endParaRPr>
          </a:p>
          <a:p>
            <a:endParaRPr lang="nl-NL" sz="20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628" y="2004480"/>
            <a:ext cx="5767200" cy="3844800"/>
          </a:xfrm>
          <a:prstGeom prst="rect">
            <a:avLst/>
          </a:prstGeom>
        </p:spPr>
      </p:pic>
      <p:sp>
        <p:nvSpPr>
          <p:cNvPr id="5" name="Rechthoek 4"/>
          <p:cNvSpPr/>
          <p:nvPr/>
        </p:nvSpPr>
        <p:spPr>
          <a:xfrm>
            <a:off x="6206628" y="5870375"/>
            <a:ext cx="57672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400" dirty="0"/>
              <a:t>View of Alice Sheppard </a:t>
            </a:r>
            <a:r>
              <a:rPr lang="nl-NL" sz="1400" dirty="0" err="1"/>
              <a:t>and</a:t>
            </a:r>
            <a:r>
              <a:rPr lang="nl-NL" sz="1400" dirty="0"/>
              <a:t> </a:t>
            </a:r>
            <a:r>
              <a:rPr lang="nl-NL" sz="1400" dirty="0" err="1"/>
              <a:t>Laurel</a:t>
            </a:r>
            <a:r>
              <a:rPr lang="nl-NL" sz="1400" dirty="0"/>
              <a:t> </a:t>
            </a:r>
            <a:r>
              <a:rPr lang="nl-NL" sz="1400" dirty="0" err="1"/>
              <a:t>Lawson</a:t>
            </a:r>
            <a:r>
              <a:rPr lang="nl-NL" sz="1400" dirty="0"/>
              <a:t> </a:t>
            </a:r>
            <a:r>
              <a:rPr lang="nl-NL" sz="1400" dirty="0" err="1"/>
              <a:t>rehearsing</a:t>
            </a:r>
            <a:r>
              <a:rPr lang="nl-NL" sz="1400" dirty="0"/>
              <a:t> </a:t>
            </a:r>
            <a:r>
              <a:rPr lang="nl-NL" sz="1400" dirty="0" err="1"/>
              <a:t>Wired</a:t>
            </a:r>
            <a:r>
              <a:rPr lang="nl-NL" sz="1400" dirty="0"/>
              <a:t>, </a:t>
            </a:r>
            <a:r>
              <a:rPr lang="nl-NL" sz="1400" dirty="0" err="1"/>
              <a:t>October</a:t>
            </a:r>
            <a:r>
              <a:rPr lang="nl-NL" sz="1400" dirty="0"/>
              <a:t> 2019.</a:t>
            </a:r>
          </a:p>
          <a:p>
            <a:r>
              <a:rPr lang="nl-NL" sz="1200" dirty="0">
                <a:solidFill>
                  <a:srgbClr val="6B6A6A"/>
                </a:solidFill>
              </a:rPr>
              <a:t>GRACE KATHRYN LANDEFELD</a:t>
            </a:r>
          </a:p>
        </p:txBody>
      </p:sp>
    </p:spTree>
    <p:extLst>
      <p:ext uri="{BB962C8B-B14F-4D97-AF65-F5344CB8AC3E}">
        <p14:creationId xmlns:p14="http://schemas.microsoft.com/office/powerpoint/2010/main" val="16137591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4F5C007-3337-F94F-A33C-5EDE2D4C1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0AA2061-746D-004A-96D3-F55EF1B4CAE7}"/>
              </a:ext>
            </a:extLst>
          </p:cNvPr>
          <p:cNvSpPr txBox="1"/>
          <p:nvPr/>
        </p:nvSpPr>
        <p:spPr>
          <a:xfrm>
            <a:off x="645736" y="1513745"/>
            <a:ext cx="999712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7030A0"/>
                </a:solidFill>
              </a:rPr>
              <a:t>Niet (h)erkennen: ‘</a:t>
            </a:r>
            <a:r>
              <a:rPr lang="nl-NL" sz="2800" b="1" dirty="0" err="1">
                <a:solidFill>
                  <a:srgbClr val="7030A0"/>
                </a:solidFill>
              </a:rPr>
              <a:t>Ableism</a:t>
            </a:r>
            <a:r>
              <a:rPr lang="nl-NL" sz="2800" b="1" dirty="0">
                <a:solidFill>
                  <a:srgbClr val="7030A0"/>
                </a:solidFill>
              </a:rPr>
              <a:t>’/validisme</a:t>
            </a:r>
            <a:endParaRPr lang="nl-NL" sz="2400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77FF55F9-C205-EE42-B87D-FF81887997EB}"/>
              </a:ext>
            </a:extLst>
          </p:cNvPr>
          <p:cNvSpPr txBox="1"/>
          <p:nvPr/>
        </p:nvSpPr>
        <p:spPr>
          <a:xfrm>
            <a:off x="230956" y="2597671"/>
            <a:ext cx="6784207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600" indent="-342900"/>
            <a:r>
              <a:rPr lang="nl-NL" sz="2400" dirty="0"/>
              <a:t>-	Discriminatie en uitsluiting vanwege een       veronderstelde norm </a:t>
            </a:r>
          </a:p>
          <a:p>
            <a:pPr marL="355600" indent="-355600"/>
            <a:endParaRPr lang="nl-NL" sz="2400" dirty="0"/>
          </a:p>
          <a:p>
            <a:pPr marL="355600" indent="-355600"/>
            <a:r>
              <a:rPr lang="nl-NL" sz="2400" dirty="0"/>
              <a:t>	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-&gt; doe es ff normaal, ‘ik wil graag normaal zijn’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marL="312738" indent="-312738"/>
            <a:r>
              <a:rPr lang="nl-NL" sz="2400" dirty="0"/>
              <a:t>-	Inherente normen: het ‘ideaaltype’</a:t>
            </a:r>
          </a:p>
          <a:p>
            <a:pPr marL="355600" indent="-355600">
              <a:buFont typeface="Arial" panose="020B0604020202020204" pitchFamily="34" charset="0"/>
              <a:buChar char="•"/>
            </a:pPr>
            <a:endParaRPr lang="nl-NL" sz="2400" dirty="0"/>
          </a:p>
          <a:p>
            <a:pPr marL="355600" indent="-355600"/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-&gt; ‘7 vinkjes’ -&gt; 8</a:t>
            </a:r>
            <a:br>
              <a:rPr lang="nl-NL" sz="2400" dirty="0"/>
            </a:br>
            <a:endParaRPr lang="nl-NL" sz="2400" dirty="0"/>
          </a:p>
          <a:p>
            <a:endParaRPr lang="nl-NL" sz="2400" dirty="0"/>
          </a:p>
          <a:p>
            <a:endParaRPr lang="nl-NL" sz="2400" dirty="0"/>
          </a:p>
          <a:p>
            <a:endParaRPr lang="nl-NL" sz="1800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FD7CFA4-C9F7-FB43-8D37-8A214816E6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0379" y="1627459"/>
            <a:ext cx="4267200" cy="4618355"/>
          </a:xfrm>
          <a:prstGeom prst="rect">
            <a:avLst/>
          </a:prstGeom>
          <a:ln w="19050" cmpd="sng">
            <a:solidFill>
              <a:schemeClr val="tx1"/>
            </a:solidFill>
          </a:ln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A5205C40-D6C3-814A-A0A1-F15DF76D15B8}"/>
              </a:ext>
            </a:extLst>
          </p:cNvPr>
          <p:cNvSpPr txBox="1"/>
          <p:nvPr/>
        </p:nvSpPr>
        <p:spPr>
          <a:xfrm>
            <a:off x="8286160" y="6327090"/>
            <a:ext cx="3484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True Colors – Bert Janssen (2013)</a:t>
            </a:r>
          </a:p>
        </p:txBody>
      </p:sp>
    </p:spTree>
    <p:extLst>
      <p:ext uri="{BB962C8B-B14F-4D97-AF65-F5344CB8AC3E}">
        <p14:creationId xmlns:p14="http://schemas.microsoft.com/office/powerpoint/2010/main" val="2858315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0E41A-7F93-47F4-9C6F-C3E09D0D8E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Welkom Weten – 5 oktober 2021</a:t>
            </a:r>
          </a:p>
          <a:p>
            <a:r>
              <a:rPr lang="nl-NL" dirty="0"/>
              <a:t>
'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245534" y="1240972"/>
            <a:ext cx="6739600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660066"/>
                </a:solidFill>
              </a:rPr>
              <a:t>In- </a:t>
            </a:r>
            <a:r>
              <a:rPr lang="en-US" sz="3200" b="1" dirty="0" err="1">
                <a:solidFill>
                  <a:srgbClr val="660066"/>
                </a:solidFill>
              </a:rPr>
              <a:t>en</a:t>
            </a:r>
            <a:r>
              <a:rPr lang="en-US" sz="3200" b="1" dirty="0">
                <a:solidFill>
                  <a:srgbClr val="660066"/>
                </a:solidFill>
              </a:rPr>
              <a:t> </a:t>
            </a:r>
            <a:r>
              <a:rPr lang="en-US" sz="3200" b="1" dirty="0" err="1">
                <a:solidFill>
                  <a:srgbClr val="660066"/>
                </a:solidFill>
              </a:rPr>
              <a:t>uitsluiting</a:t>
            </a:r>
            <a:endParaRPr lang="en-US" sz="3200" b="1" dirty="0">
              <a:solidFill>
                <a:srgbClr val="660066"/>
              </a:solidFill>
            </a:endParaRPr>
          </a:p>
          <a:p>
            <a:endParaRPr lang="en-US" sz="2800" b="1" dirty="0">
              <a:solidFill>
                <a:srgbClr val="6B6A6A"/>
              </a:solidFill>
            </a:endParaRPr>
          </a:p>
          <a:p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Verschil, de ‘verbijzondering’ wordt gepathologiseerd/gemedicaliseerd, </a:t>
            </a:r>
          </a:p>
          <a:p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buiten de ‘norm’ geplaatst en vervolgens gemarginaliseerd: </a:t>
            </a:r>
            <a:r>
              <a:rPr lang="nl-N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exclusie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en uitsluiting</a:t>
            </a:r>
          </a:p>
          <a:p>
            <a:endParaRPr lang="nl-NL" sz="2400" dirty="0"/>
          </a:p>
          <a:p>
            <a:r>
              <a:rPr lang="nl-NL" sz="2400" dirty="0"/>
              <a:t>Als we het over </a:t>
            </a:r>
            <a:r>
              <a:rPr lang="nl-NL" sz="2400" b="1" dirty="0"/>
              <a:t>inclusie</a:t>
            </a:r>
            <a:r>
              <a:rPr lang="nl-NL" sz="2400" dirty="0"/>
              <a:t> hebben, hebben we het tegelijkertijd (impliciet) over discriminatie en uitsluiting</a:t>
            </a:r>
          </a:p>
          <a:p>
            <a:endParaRPr lang="nl-NL" sz="2000" b="1" dirty="0">
              <a:solidFill>
                <a:srgbClr val="660066"/>
              </a:solidFill>
            </a:endParaRPr>
          </a:p>
          <a:p>
            <a:endParaRPr lang="nl-NL" sz="20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6C94DC2-A837-734A-9B3E-34A5A82E04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133" y="2145945"/>
            <a:ext cx="5100575" cy="360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11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4F5C007-3337-F94F-A33C-5EDE2D4C1A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A0AA2061-746D-004A-96D3-F55EF1B4CAE7}"/>
              </a:ext>
            </a:extLst>
          </p:cNvPr>
          <p:cNvSpPr txBox="1"/>
          <p:nvPr/>
        </p:nvSpPr>
        <p:spPr>
          <a:xfrm>
            <a:off x="416695" y="1507980"/>
            <a:ext cx="999712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800" b="1" dirty="0">
                <a:solidFill>
                  <a:srgbClr val="7030A0"/>
                </a:solidFill>
              </a:rPr>
              <a:t>Inclusie: tegengaan van uitsluiting en </a:t>
            </a:r>
          </a:p>
          <a:p>
            <a:r>
              <a:rPr lang="nl-NL" sz="2800" b="1" dirty="0">
                <a:solidFill>
                  <a:srgbClr val="7030A0"/>
                </a:solidFill>
              </a:rPr>
              <a:t>ongelijke behandeling</a:t>
            </a:r>
            <a:endParaRPr lang="nl-NL" sz="2400" dirty="0"/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3833F6E3-20BE-0C4D-BF6D-871504475E25}"/>
              </a:ext>
            </a:extLst>
          </p:cNvPr>
          <p:cNvSpPr txBox="1"/>
          <p:nvPr/>
        </p:nvSpPr>
        <p:spPr>
          <a:xfrm>
            <a:off x="-133814" y="3017028"/>
            <a:ext cx="6923987" cy="2432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nl-NL" sz="2400" dirty="0"/>
              <a:t>Structureel: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fysieke barrières, ontoegankelijke informatie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nl-NL" sz="2400" dirty="0" err="1"/>
              <a:t>Psycho</a:t>
            </a:r>
            <a:r>
              <a:rPr lang="nl-NL" sz="2400" dirty="0"/>
              <a:t>-emotioneel: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persoonlijk niveau zoals opmerkingen, stigmatisering etc.</a:t>
            </a:r>
          </a:p>
          <a:p>
            <a:pPr marL="742950" lvl="1" indent="-285750">
              <a:lnSpc>
                <a:spcPct val="120000"/>
              </a:lnSpc>
              <a:spcAft>
                <a:spcPts val="600"/>
              </a:spcAft>
              <a:buFont typeface="Wingdings" pitchFamily="2" charset="2"/>
              <a:buChar char="v"/>
            </a:pPr>
            <a:r>
              <a:rPr lang="nl-NL" sz="2400" dirty="0"/>
              <a:t>Wordt vaak geïnternaliseerd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(vgl. zelf-stigma</a:t>
            </a:r>
            <a:r>
              <a:rPr lang="nl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  <a:endParaRPr lang="nl-NL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9A2E553-2C9C-E8CF-B7CC-08ECB3DE3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6362" y="0"/>
            <a:ext cx="5469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853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40E41A-7F93-47F4-9C6F-C3E09D0D8E1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/>
              <a:t>Welkom Weten – 5 oktober 2021</a:t>
            </a:r>
          </a:p>
          <a:p>
            <a:r>
              <a:rPr lang="nl-NL" dirty="0"/>
              <a:t>
</a:t>
            </a:r>
          </a:p>
        </p:txBody>
      </p:sp>
      <p:sp>
        <p:nvSpPr>
          <p:cNvPr id="8" name="Tekstvak 7"/>
          <p:cNvSpPr txBox="1"/>
          <p:nvPr/>
        </p:nvSpPr>
        <p:spPr>
          <a:xfrm>
            <a:off x="170119" y="1249889"/>
            <a:ext cx="6607753" cy="845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660066"/>
                </a:solidFill>
              </a:rPr>
              <a:t>Inclusie</a:t>
            </a:r>
            <a:r>
              <a:rPr lang="en-US" sz="3200" b="1" dirty="0">
                <a:solidFill>
                  <a:srgbClr val="660066"/>
                </a:solidFill>
              </a:rPr>
              <a:t>: je </a:t>
            </a:r>
            <a:r>
              <a:rPr lang="en-US" sz="3200" b="1" dirty="0" err="1">
                <a:solidFill>
                  <a:srgbClr val="660066"/>
                </a:solidFill>
              </a:rPr>
              <a:t>welkom</a:t>
            </a:r>
            <a:r>
              <a:rPr lang="en-US" sz="3200" b="1" dirty="0">
                <a:solidFill>
                  <a:srgbClr val="660066"/>
                </a:solidFill>
              </a:rPr>
              <a:t> </a:t>
            </a:r>
            <a:r>
              <a:rPr lang="en-US" sz="3200" b="1" dirty="0" err="1">
                <a:solidFill>
                  <a:srgbClr val="660066"/>
                </a:solidFill>
              </a:rPr>
              <a:t>weten</a:t>
            </a:r>
            <a:r>
              <a:rPr lang="en-US" sz="3200" b="1" dirty="0">
                <a:solidFill>
                  <a:srgbClr val="660066"/>
                </a:solidFill>
              </a:rPr>
              <a:t>?</a:t>
            </a:r>
          </a:p>
          <a:p>
            <a:endParaRPr lang="en-US" sz="3200" b="1" dirty="0">
              <a:solidFill>
                <a:srgbClr val="660066"/>
              </a:solidFill>
            </a:endParaRPr>
          </a:p>
          <a:p>
            <a:pPr>
              <a:lnSpc>
                <a:spcPct val="120000"/>
              </a:lnSpc>
            </a:pPr>
            <a:r>
              <a:rPr lang="nl-NL" sz="24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De ‘beste bedoelingen’:</a:t>
            </a:r>
            <a:endParaRPr lang="nl-NL" sz="2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nl-NL" sz="2400" dirty="0"/>
              <a:t>inclusie agenda’s, stuurgroep D&amp;I</a:t>
            </a:r>
          </a:p>
          <a:p>
            <a:pPr>
              <a:lnSpc>
                <a:spcPct val="120000"/>
              </a:lnSpc>
            </a:pPr>
            <a:endParaRPr lang="nl-NL" sz="2400" dirty="0"/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v"/>
            </a:pPr>
            <a:r>
              <a:rPr lang="nl-NL" sz="2400" i="1" dirty="0"/>
              <a:t>“Je mag meedoen, maar op onze </a:t>
            </a:r>
          </a:p>
          <a:p>
            <a:pPr>
              <a:lnSpc>
                <a:spcPct val="120000"/>
              </a:lnSpc>
            </a:pPr>
            <a:r>
              <a:rPr lang="nl-NL" sz="2400" i="1" dirty="0"/>
              <a:t>       voorwaarden” </a:t>
            </a:r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-&gt; de </a:t>
            </a:r>
            <a:r>
              <a:rPr lang="nl-NL" sz="2400" i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excuus-truus</a:t>
            </a:r>
            <a:endParaRPr lang="nl-NL" sz="2400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nl-NL" sz="2400" dirty="0"/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v"/>
            </a:pPr>
            <a:r>
              <a:rPr lang="nl-NL" sz="2400" i="1" dirty="0"/>
              <a:t>“Inclusie is toch geen </a:t>
            </a:r>
            <a:r>
              <a:rPr lang="nl-NL" sz="2400" i="1" dirty="0" err="1"/>
              <a:t>kadootje</a:t>
            </a:r>
            <a:r>
              <a:rPr lang="nl-NL" sz="2400" i="1" dirty="0"/>
              <a:t>?” </a:t>
            </a:r>
          </a:p>
          <a:p>
            <a:pPr>
              <a:lnSpc>
                <a:spcPct val="120000"/>
              </a:lnSpc>
            </a:pPr>
            <a:r>
              <a:rPr lang="nl-NL" sz="240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    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(bestuurder </a:t>
            </a:r>
            <a:r>
              <a:rPr lang="nl-NL" sz="24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Humanitas</a:t>
            </a:r>
            <a:r>
              <a:rPr lang="nl-NL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DMH)</a:t>
            </a:r>
          </a:p>
          <a:p>
            <a:pPr marL="342900" indent="-342900">
              <a:lnSpc>
                <a:spcPct val="120000"/>
              </a:lnSpc>
              <a:buFont typeface="Wingdings" pitchFamily="2" charset="2"/>
              <a:buChar char="v"/>
            </a:pPr>
            <a:endParaRPr lang="nl-NL" sz="2400" dirty="0"/>
          </a:p>
          <a:p>
            <a:pPr marL="342900" indent="-342900">
              <a:buFont typeface="Wingdings" pitchFamily="2" charset="2"/>
              <a:buChar char="v"/>
            </a:pPr>
            <a:endParaRPr lang="nl-NL" sz="2000" dirty="0"/>
          </a:p>
          <a:p>
            <a:pPr marL="342900" indent="-342900">
              <a:buFont typeface="Wingdings" pitchFamily="2" charset="2"/>
              <a:buChar char="v"/>
            </a:pPr>
            <a:endParaRPr lang="nl-NL" sz="2000" dirty="0"/>
          </a:p>
          <a:p>
            <a:pPr marL="342900" indent="-342900">
              <a:buFont typeface="Wingdings" pitchFamily="2" charset="2"/>
              <a:buChar char="v"/>
            </a:pPr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EBEA10F-B661-5346-8CAE-95B9716D94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9445" y="1907828"/>
            <a:ext cx="6692436" cy="443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373263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418</TotalTime>
  <Words>729</Words>
  <Application>Microsoft Office PowerPoint</Application>
  <PresentationFormat>Widescreen</PresentationFormat>
  <Paragraphs>159</Paragraphs>
  <Slides>20</Slides>
  <Notes>6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Calibri Light</vt:lpstr>
      <vt:lpstr>Petrona</vt:lpstr>
      <vt:lpstr>TheSans</vt:lpstr>
      <vt:lpstr>Wingdings</vt:lpstr>
      <vt:lpstr>Kantoorthema</vt:lpstr>
      <vt:lpstr>Talkshow: Welkom in Amersfoort?! Ervaringen van mensen met een beperking  in Amersfoort </vt:lpstr>
      <vt:lpstr>Programma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Vragen Paneldiscussie</vt:lpstr>
      <vt:lpstr>Vragen Panel</vt:lpstr>
      <vt:lpstr>Vragen Panel</vt:lpstr>
      <vt:lpstr>Wil je meer info of actief worden?</vt:lpstr>
      <vt:lpstr>MKB Toegankelijk: Verhaal van Cynthia (fysiek beperkt)</vt:lpstr>
      <vt:lpstr>MKB Toegankelijk: Verhaal van Francis  (visueel beperkt)</vt:lpstr>
      <vt:lpstr>MKB Toegankelijk: Verhaal van Sanne (taal ontwikkel stoornis, TOS)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Talkshow: Welkom in Amersfoort?! Ervaringen van mensen met een beperking in Amersfoort</dc:title>
  <dc:creator>Jessica De Ruijter</dc:creator>
  <cp:lastModifiedBy>Maarten Rector</cp:lastModifiedBy>
  <cp:revision>11</cp:revision>
  <dcterms:created xsi:type="dcterms:W3CDTF">2023-10-02T07:50:57Z</dcterms:created>
  <dcterms:modified xsi:type="dcterms:W3CDTF">2023-10-05T15:12:10Z</dcterms:modified>
</cp:coreProperties>
</file>